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Red Hat Text" panose="020B0604020202020204" charset="0"/>
      <p:regular r:id="rId12"/>
    </p:embeddedFont>
    <p:embeddedFont>
      <p:font typeface="Roboto Light" panose="02000000000000000000" pitchFamily="2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8764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019776"/>
            <a:ext cx="7415927" cy="2004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850"/>
              </a:lnSpc>
              <a:buNone/>
            </a:pPr>
            <a:r>
              <a:rPr lang="en-US" sz="63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Understanding SDLC</a:t>
            </a:r>
            <a:endParaRPr lang="en-US" sz="6300" dirty="0"/>
          </a:p>
        </p:txBody>
      </p:sp>
      <p:sp>
        <p:nvSpPr>
          <p:cNvPr id="4" name="Text 1"/>
          <p:cNvSpPr/>
          <p:nvPr/>
        </p:nvSpPr>
        <p:spPr>
          <a:xfrm>
            <a:off x="864037" y="4394121"/>
            <a:ext cx="7415927" cy="1815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The Software Development Life Cycle (SDLC) is a process used by the software industry to design, develop, and test high-quality software applications. It involves a series of distinct phases and activities, each with its own unique purpose and characteristics.</a:t>
            </a:r>
            <a:endParaRPr lang="en-US" sz="22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819864"/>
            <a:ext cx="5537359" cy="692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968693" y="1062991"/>
            <a:ext cx="12692896" cy="18173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br>
              <a:rPr lang="en-US" sz="2000" dirty="0"/>
            </a:br>
            <a:r>
              <a:rPr lang="en-US" sz="2000" dirty="0"/>
              <a:t> "SDLC is the process used in software project management to plan, design,</a:t>
            </a:r>
            <a:br>
              <a:rPr lang="en-US" sz="2000" dirty="0"/>
            </a:br>
            <a:r>
              <a:rPr lang="en-US" sz="2000" dirty="0"/>
              <a:t> develop, test, and deploy a software application, ensuring a high-quality product.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968693" y="2623899"/>
            <a:ext cx="12692896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968693" y="3353395"/>
            <a:ext cx="6142077" cy="692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The Importance of SDLC</a:t>
            </a:r>
            <a:endParaRPr lang="en-US" sz="4350" dirty="0"/>
          </a:p>
        </p:txBody>
      </p:sp>
      <p:sp>
        <p:nvSpPr>
          <p:cNvPr id="6" name="Shape 4"/>
          <p:cNvSpPr/>
          <p:nvPr/>
        </p:nvSpPr>
        <p:spPr>
          <a:xfrm>
            <a:off x="968693" y="4663083"/>
            <a:ext cx="529471" cy="529471"/>
          </a:xfrm>
          <a:prstGeom prst="roundRect">
            <a:avLst>
              <a:gd name="adj" fmla="val 6667"/>
            </a:avLst>
          </a:prstGeom>
          <a:solidFill>
            <a:srgbClr val="F3E8E8"/>
          </a:solidFill>
          <a:ln/>
        </p:spPr>
      </p:sp>
      <p:sp>
        <p:nvSpPr>
          <p:cNvPr id="7" name="Text 5"/>
          <p:cNvSpPr/>
          <p:nvPr/>
        </p:nvSpPr>
        <p:spPr>
          <a:xfrm>
            <a:off x="1182410" y="4761667"/>
            <a:ext cx="102037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6"/>
          <p:cNvSpPr/>
          <p:nvPr/>
        </p:nvSpPr>
        <p:spPr>
          <a:xfrm>
            <a:off x="1733431" y="4663083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Quality Assurance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1733431" y="5150168"/>
            <a:ext cx="3309342" cy="15063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SDLC ensures that the software meets high standards of quality and reliability through rigorous testing and validation.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5278041" y="4663083"/>
            <a:ext cx="529471" cy="529471"/>
          </a:xfrm>
          <a:prstGeom prst="roundRect">
            <a:avLst>
              <a:gd name="adj" fmla="val 6667"/>
            </a:avLst>
          </a:prstGeom>
          <a:solidFill>
            <a:srgbClr val="F3E8E8"/>
          </a:solidFill>
          <a:ln/>
        </p:spPr>
      </p:sp>
      <p:sp>
        <p:nvSpPr>
          <p:cNvPr id="11" name="Text 9"/>
          <p:cNvSpPr/>
          <p:nvPr/>
        </p:nvSpPr>
        <p:spPr>
          <a:xfrm>
            <a:off x="5443061" y="4761667"/>
            <a:ext cx="199311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600" dirty="0"/>
          </a:p>
        </p:txBody>
      </p:sp>
      <p:sp>
        <p:nvSpPr>
          <p:cNvPr id="12" name="Text 10"/>
          <p:cNvSpPr/>
          <p:nvPr/>
        </p:nvSpPr>
        <p:spPr>
          <a:xfrm>
            <a:off x="6042779" y="4663083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Risk Reduction</a:t>
            </a:r>
            <a:endParaRPr lang="en-US" sz="2150" dirty="0"/>
          </a:p>
        </p:txBody>
      </p:sp>
      <p:sp>
        <p:nvSpPr>
          <p:cNvPr id="13" name="Text 11"/>
          <p:cNvSpPr/>
          <p:nvPr/>
        </p:nvSpPr>
        <p:spPr>
          <a:xfrm>
            <a:off x="6042779" y="5150168"/>
            <a:ext cx="3309342" cy="1882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By defining clear requirements and specifications early on, SDLC helps minimize the risk of project failure or budget overruns.</a:t>
            </a:r>
            <a:endParaRPr lang="en-US" sz="1850" dirty="0"/>
          </a:p>
        </p:txBody>
      </p:sp>
      <p:sp>
        <p:nvSpPr>
          <p:cNvPr id="14" name="Shape 12"/>
          <p:cNvSpPr/>
          <p:nvPr/>
        </p:nvSpPr>
        <p:spPr>
          <a:xfrm>
            <a:off x="9587389" y="4663083"/>
            <a:ext cx="529471" cy="529471"/>
          </a:xfrm>
          <a:prstGeom prst="roundRect">
            <a:avLst>
              <a:gd name="adj" fmla="val 6667"/>
            </a:avLst>
          </a:prstGeom>
          <a:solidFill>
            <a:srgbClr val="F3E8E8"/>
          </a:solidFill>
          <a:ln/>
        </p:spPr>
      </p:sp>
      <p:sp>
        <p:nvSpPr>
          <p:cNvPr id="15" name="Text 13"/>
          <p:cNvSpPr/>
          <p:nvPr/>
        </p:nvSpPr>
        <p:spPr>
          <a:xfrm>
            <a:off x="9752409" y="4761667"/>
            <a:ext cx="199311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600" dirty="0"/>
          </a:p>
        </p:txBody>
      </p:sp>
      <p:sp>
        <p:nvSpPr>
          <p:cNvPr id="16" name="Text 14"/>
          <p:cNvSpPr/>
          <p:nvPr/>
        </p:nvSpPr>
        <p:spPr>
          <a:xfrm>
            <a:off x="10352127" y="4663083"/>
            <a:ext cx="3139202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Effective Communication</a:t>
            </a:r>
            <a:endParaRPr lang="en-US" sz="2150" dirty="0"/>
          </a:p>
        </p:txBody>
      </p:sp>
      <p:sp>
        <p:nvSpPr>
          <p:cNvPr id="17" name="Text 15"/>
          <p:cNvSpPr/>
          <p:nvPr/>
        </p:nvSpPr>
        <p:spPr>
          <a:xfrm>
            <a:off x="10352127" y="5150168"/>
            <a:ext cx="3309342" cy="2259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SDLC promotes clear communication and collaboration among team members, leading to better coordination and understanding.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466368"/>
            <a:ext cx="3990737" cy="498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900"/>
              </a:lnSpc>
              <a:buNone/>
            </a:pPr>
            <a:r>
              <a:rPr lang="en-US" sz="31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Phases of SDLC</a:t>
            </a:r>
            <a:endParaRPr lang="en-US" sz="3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693" y="1304449"/>
            <a:ext cx="8719899" cy="471344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8693" y="6378178"/>
            <a:ext cx="2180034" cy="249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Requirements Gathering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968693" y="6797159"/>
            <a:ext cx="3954780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Understanding and documenting the needs of the end-users, stakeholders, and system requirements.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5344716" y="6378178"/>
            <a:ext cx="1995368" cy="249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System Design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5344716" y="6797159"/>
            <a:ext cx="3954780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Developing a high-level and detailed design of the software based on the gathered requirements.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9720739" y="6378178"/>
            <a:ext cx="1995368" cy="249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Implementation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9720739" y="6797159"/>
            <a:ext cx="3954780" cy="814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Converting design specifications into software by writing code, integrating different components, and conducting initial testing.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382083"/>
            <a:ext cx="6348651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Requirements Gathering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864037" y="375606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5" name="Text 2"/>
          <p:cNvSpPr/>
          <p:nvPr/>
        </p:nvSpPr>
        <p:spPr>
          <a:xfrm>
            <a:off x="1088231" y="3859530"/>
            <a:ext cx="107037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700" dirty="0"/>
          </a:p>
        </p:txBody>
      </p:sp>
      <p:sp>
        <p:nvSpPr>
          <p:cNvPr id="6" name="Text 3"/>
          <p:cNvSpPr/>
          <p:nvPr/>
        </p:nvSpPr>
        <p:spPr>
          <a:xfrm>
            <a:off x="1666280" y="3756065"/>
            <a:ext cx="3203377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Stakeholder Involvement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1666280" y="4267319"/>
            <a:ext cx="36967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Engaging with end-users, customers, and other stakeholders to understand their needs and expectations.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5609868" y="375606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9" name="Text 6"/>
          <p:cNvSpPr/>
          <p:nvPr/>
        </p:nvSpPr>
        <p:spPr>
          <a:xfrm>
            <a:off x="5782985" y="3859530"/>
            <a:ext cx="209193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700" dirty="0"/>
          </a:p>
        </p:txBody>
      </p:sp>
      <p:sp>
        <p:nvSpPr>
          <p:cNvPr id="10" name="Text 7"/>
          <p:cNvSpPr/>
          <p:nvPr/>
        </p:nvSpPr>
        <p:spPr>
          <a:xfrm>
            <a:off x="6412111" y="3756065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User Research</a:t>
            </a:r>
            <a:endParaRPr lang="en-US" sz="2250" dirty="0"/>
          </a:p>
        </p:txBody>
      </p:sp>
      <p:sp>
        <p:nvSpPr>
          <p:cNvPr id="11" name="Text 8"/>
          <p:cNvSpPr/>
          <p:nvPr/>
        </p:nvSpPr>
        <p:spPr>
          <a:xfrm>
            <a:off x="6412111" y="4267319"/>
            <a:ext cx="36967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Conducting interviews, surveys, and data analysis to gather detailed insights into user requirements and preferences.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874157"/>
            <a:ext cx="5809059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System Design</a:t>
            </a:r>
            <a:endParaRPr lang="en-US" sz="45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1970484"/>
            <a:ext cx="1234440" cy="179498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68761" y="2217301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Architectural Planning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2468761" y="2728555"/>
            <a:ext cx="76400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Defining the overall structure of the software, including its modules, interfaces, and interactions.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037" y="3765471"/>
            <a:ext cx="1234440" cy="179498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68761" y="4012287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Technology Selection</a:t>
            </a:r>
            <a:endParaRPr lang="en-US" sz="2250" dirty="0"/>
          </a:p>
        </p:txBody>
      </p:sp>
      <p:sp>
        <p:nvSpPr>
          <p:cNvPr id="9" name="Text 4"/>
          <p:cNvSpPr/>
          <p:nvPr/>
        </p:nvSpPr>
        <p:spPr>
          <a:xfrm>
            <a:off x="2468761" y="4523542"/>
            <a:ext cx="76400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Choosing the appropriate technology stack and tools based on the project's requirements and constraints.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4037" y="5560457"/>
            <a:ext cx="1234440" cy="179498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68761" y="5807273"/>
            <a:ext cx="3171111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Detailed Documentation</a:t>
            </a:r>
            <a:endParaRPr lang="en-US" sz="2250" dirty="0"/>
          </a:p>
        </p:txBody>
      </p:sp>
      <p:sp>
        <p:nvSpPr>
          <p:cNvPr id="12" name="Text 6"/>
          <p:cNvSpPr/>
          <p:nvPr/>
        </p:nvSpPr>
        <p:spPr>
          <a:xfrm>
            <a:off x="2468761" y="6318528"/>
            <a:ext cx="76400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Creating detailed design documents and diagrams that serve as a blueprint for the development team.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10564" y="671989"/>
            <a:ext cx="5734764" cy="716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5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Implementation</a:t>
            </a:r>
            <a:endParaRPr lang="en-US" sz="4500" dirty="0"/>
          </a:p>
        </p:txBody>
      </p:sp>
      <p:sp>
        <p:nvSpPr>
          <p:cNvPr id="4" name="Shape 1"/>
          <p:cNvSpPr/>
          <p:nvPr/>
        </p:nvSpPr>
        <p:spPr>
          <a:xfrm>
            <a:off x="4860846" y="1754386"/>
            <a:ext cx="30480" cy="5803106"/>
          </a:xfrm>
          <a:prstGeom prst="roundRect">
            <a:avLst>
              <a:gd name="adj" fmla="val 119945"/>
            </a:avLst>
          </a:prstGeom>
          <a:solidFill>
            <a:srgbClr val="D9CECE"/>
          </a:solidFill>
          <a:ln/>
        </p:spPr>
      </p:sp>
      <p:sp>
        <p:nvSpPr>
          <p:cNvPr id="5" name="Shape 2"/>
          <p:cNvSpPr/>
          <p:nvPr/>
        </p:nvSpPr>
        <p:spPr>
          <a:xfrm>
            <a:off x="5119747" y="2287310"/>
            <a:ext cx="852964" cy="30480"/>
          </a:xfrm>
          <a:prstGeom prst="roundRect">
            <a:avLst>
              <a:gd name="adj" fmla="val 119945"/>
            </a:avLst>
          </a:prstGeom>
          <a:solidFill>
            <a:srgbClr val="D9CECE"/>
          </a:solidFill>
          <a:ln/>
        </p:spPr>
      </p:sp>
      <p:sp>
        <p:nvSpPr>
          <p:cNvPr id="6" name="Shape 3"/>
          <p:cNvSpPr/>
          <p:nvPr/>
        </p:nvSpPr>
        <p:spPr>
          <a:xfrm>
            <a:off x="4601944" y="2028468"/>
            <a:ext cx="548283" cy="548283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7" name="Text 4"/>
          <p:cNvSpPr/>
          <p:nvPr/>
        </p:nvSpPr>
        <p:spPr>
          <a:xfrm>
            <a:off x="4823281" y="2130504"/>
            <a:ext cx="105608" cy="344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700" dirty="0"/>
          </a:p>
        </p:txBody>
      </p:sp>
      <p:sp>
        <p:nvSpPr>
          <p:cNvPr id="8" name="Text 5"/>
          <p:cNvSpPr/>
          <p:nvPr/>
        </p:nvSpPr>
        <p:spPr>
          <a:xfrm>
            <a:off x="6216491" y="1998107"/>
            <a:ext cx="2867382" cy="358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Coding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6216491" y="2502694"/>
            <a:ext cx="7560945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Writing and testing code for individual components and integrating them into a working system.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5119747" y="4302919"/>
            <a:ext cx="852964" cy="30480"/>
          </a:xfrm>
          <a:prstGeom prst="roundRect">
            <a:avLst>
              <a:gd name="adj" fmla="val 119945"/>
            </a:avLst>
          </a:prstGeom>
          <a:solidFill>
            <a:srgbClr val="D9CECE"/>
          </a:solidFill>
          <a:ln/>
        </p:spPr>
      </p:sp>
      <p:sp>
        <p:nvSpPr>
          <p:cNvPr id="11" name="Shape 8"/>
          <p:cNvSpPr/>
          <p:nvPr/>
        </p:nvSpPr>
        <p:spPr>
          <a:xfrm>
            <a:off x="4601944" y="4044077"/>
            <a:ext cx="548283" cy="548283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12" name="Text 9"/>
          <p:cNvSpPr/>
          <p:nvPr/>
        </p:nvSpPr>
        <p:spPr>
          <a:xfrm>
            <a:off x="4772799" y="4146113"/>
            <a:ext cx="206454" cy="344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700" dirty="0"/>
          </a:p>
        </p:txBody>
      </p:sp>
      <p:sp>
        <p:nvSpPr>
          <p:cNvPr id="13" name="Text 10"/>
          <p:cNvSpPr/>
          <p:nvPr/>
        </p:nvSpPr>
        <p:spPr>
          <a:xfrm>
            <a:off x="6216491" y="4013716"/>
            <a:ext cx="2867382" cy="358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Integration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6216491" y="4518303"/>
            <a:ext cx="7560945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Bringing all the individual components together and testing for seamless operation and functionality.</a:t>
            </a:r>
            <a:endParaRPr lang="en-US" sz="1900" dirty="0"/>
          </a:p>
        </p:txBody>
      </p:sp>
      <p:sp>
        <p:nvSpPr>
          <p:cNvPr id="15" name="Shape 12"/>
          <p:cNvSpPr/>
          <p:nvPr/>
        </p:nvSpPr>
        <p:spPr>
          <a:xfrm>
            <a:off x="5119747" y="6318528"/>
            <a:ext cx="852964" cy="30480"/>
          </a:xfrm>
          <a:prstGeom prst="roundRect">
            <a:avLst>
              <a:gd name="adj" fmla="val 119945"/>
            </a:avLst>
          </a:prstGeom>
          <a:solidFill>
            <a:srgbClr val="D9CECE"/>
          </a:solidFill>
          <a:ln/>
        </p:spPr>
      </p:sp>
      <p:sp>
        <p:nvSpPr>
          <p:cNvPr id="16" name="Shape 13"/>
          <p:cNvSpPr/>
          <p:nvPr/>
        </p:nvSpPr>
        <p:spPr>
          <a:xfrm>
            <a:off x="4601944" y="6059686"/>
            <a:ext cx="548283" cy="548283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17" name="Text 14"/>
          <p:cNvSpPr/>
          <p:nvPr/>
        </p:nvSpPr>
        <p:spPr>
          <a:xfrm>
            <a:off x="4772799" y="6161723"/>
            <a:ext cx="206454" cy="344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700" dirty="0"/>
          </a:p>
        </p:txBody>
      </p:sp>
      <p:sp>
        <p:nvSpPr>
          <p:cNvPr id="18" name="Text 15"/>
          <p:cNvSpPr/>
          <p:nvPr/>
        </p:nvSpPr>
        <p:spPr>
          <a:xfrm>
            <a:off x="6216491" y="6029325"/>
            <a:ext cx="2867382" cy="358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Initial Testing</a:t>
            </a:r>
            <a:endParaRPr lang="en-US" sz="2250" dirty="0"/>
          </a:p>
        </p:txBody>
      </p:sp>
      <p:sp>
        <p:nvSpPr>
          <p:cNvPr id="19" name="Text 16"/>
          <p:cNvSpPr/>
          <p:nvPr/>
        </p:nvSpPr>
        <p:spPr>
          <a:xfrm>
            <a:off x="6216491" y="6533912"/>
            <a:ext cx="7560945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Conducting initial rounds of testing to ensure that the implemented features meet the defined requirements.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1837253"/>
            <a:ext cx="7797165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Testing and Quality Assurance</a:t>
            </a:r>
            <a:endParaRPr lang="en-US" sz="4550" dirty="0"/>
          </a:p>
        </p:txBody>
      </p:sp>
      <p:sp>
        <p:nvSpPr>
          <p:cNvPr id="3" name="Shape 1"/>
          <p:cNvSpPr/>
          <p:nvPr/>
        </p:nvSpPr>
        <p:spPr>
          <a:xfrm>
            <a:off x="968693" y="3057049"/>
            <a:ext cx="12692896" cy="3335179"/>
          </a:xfrm>
          <a:prstGeom prst="roundRect">
            <a:avLst>
              <a:gd name="adj" fmla="val 1110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83933" y="3072289"/>
            <a:ext cx="12662416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230868" y="3228023"/>
            <a:ext cx="583370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Unit Testing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7565827" y="3228023"/>
            <a:ext cx="583370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Verifies the smallest parts of the software: individual functions or modules.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983933" y="4173855"/>
            <a:ext cx="12662416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230868" y="4329589"/>
            <a:ext cx="583370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Integration Testing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7565827" y="4329589"/>
            <a:ext cx="583370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Ensures the interactions between different modules work as intended when combined.</a:t>
            </a:r>
            <a:endParaRPr lang="en-US" sz="1900" dirty="0"/>
          </a:p>
        </p:txBody>
      </p:sp>
      <p:sp>
        <p:nvSpPr>
          <p:cNvPr id="10" name="Shape 8"/>
          <p:cNvSpPr/>
          <p:nvPr/>
        </p:nvSpPr>
        <p:spPr>
          <a:xfrm>
            <a:off x="983933" y="5275421"/>
            <a:ext cx="12662416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230868" y="5431155"/>
            <a:ext cx="583370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System Testing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7565827" y="5431155"/>
            <a:ext cx="583370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Validates the fully integrated and tested software against the specified requirements.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2274094"/>
            <a:ext cx="5809059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Deployment</a:t>
            </a:r>
            <a:endParaRPr lang="en-US" sz="4550" dirty="0"/>
          </a:p>
        </p:txBody>
      </p:sp>
      <p:sp>
        <p:nvSpPr>
          <p:cNvPr id="5" name="Shape 2"/>
          <p:cNvSpPr/>
          <p:nvPr/>
        </p:nvSpPr>
        <p:spPr>
          <a:xfrm>
            <a:off x="968693" y="3370421"/>
            <a:ext cx="4066461" cy="2585085"/>
          </a:xfrm>
          <a:prstGeom prst="roundRect">
            <a:avLst>
              <a:gd name="adj" fmla="val 1433"/>
            </a:avLst>
          </a:prstGeom>
          <a:solidFill>
            <a:srgbClr val="F3E8E8"/>
          </a:solidFill>
          <a:ln/>
        </p:spPr>
      </p:sp>
      <p:sp>
        <p:nvSpPr>
          <p:cNvPr id="6" name="Text 3"/>
          <p:cNvSpPr/>
          <p:nvPr/>
        </p:nvSpPr>
        <p:spPr>
          <a:xfrm>
            <a:off x="1215509" y="3617238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Server Configuration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1215509" y="4128492"/>
            <a:ext cx="357282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Setting up the necessary infrastructure and resources for hosting the software application.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5281970" y="3370421"/>
            <a:ext cx="4066461" cy="2585085"/>
          </a:xfrm>
          <a:prstGeom prst="roundRect">
            <a:avLst>
              <a:gd name="adj" fmla="val 1433"/>
            </a:avLst>
          </a:prstGeom>
          <a:solidFill>
            <a:srgbClr val="F3E8E8"/>
          </a:solidFill>
          <a:ln/>
        </p:spPr>
      </p:sp>
      <p:sp>
        <p:nvSpPr>
          <p:cNvPr id="9" name="Text 6"/>
          <p:cNvSpPr/>
          <p:nvPr/>
        </p:nvSpPr>
        <p:spPr>
          <a:xfrm>
            <a:off x="5528786" y="3617238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Version Control</a:t>
            </a:r>
            <a:endParaRPr lang="en-US" sz="2250" dirty="0"/>
          </a:p>
        </p:txBody>
      </p:sp>
      <p:sp>
        <p:nvSpPr>
          <p:cNvPr id="10" name="Text 7"/>
          <p:cNvSpPr/>
          <p:nvPr/>
        </p:nvSpPr>
        <p:spPr>
          <a:xfrm>
            <a:off x="5528786" y="4128492"/>
            <a:ext cx="3572828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Implementing effective version control mechanisms to manage updates and changes to the software.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9595247" y="3370421"/>
            <a:ext cx="4066461" cy="2585085"/>
          </a:xfrm>
          <a:prstGeom prst="roundRect">
            <a:avLst>
              <a:gd name="adj" fmla="val 1433"/>
            </a:avLst>
          </a:prstGeom>
          <a:solidFill>
            <a:srgbClr val="F3E8E8"/>
          </a:solidFill>
          <a:ln/>
        </p:spPr>
      </p:sp>
      <p:sp>
        <p:nvSpPr>
          <p:cNvPr id="12" name="Text 9"/>
          <p:cNvSpPr/>
          <p:nvPr/>
        </p:nvSpPr>
        <p:spPr>
          <a:xfrm>
            <a:off x="9842063" y="3617238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Release Planning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9842063" y="4128492"/>
            <a:ext cx="3572828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Carefully planning and executing the release process to ensure a smooth and successful deployment.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2033468"/>
            <a:ext cx="6621661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Operation &amp; Maintenance</a:t>
            </a:r>
            <a:endParaRPr lang="en-US" sz="4550" dirty="0"/>
          </a:p>
        </p:txBody>
      </p:sp>
      <p:sp>
        <p:nvSpPr>
          <p:cNvPr id="3" name="Text 1"/>
          <p:cNvSpPr/>
          <p:nvPr/>
        </p:nvSpPr>
        <p:spPr>
          <a:xfrm>
            <a:off x="37703" y="3431292"/>
            <a:ext cx="3984069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48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24/7</a:t>
            </a:r>
            <a:endParaRPr lang="en-US" sz="4800" dirty="0"/>
          </a:p>
        </p:txBody>
      </p:sp>
      <p:sp>
        <p:nvSpPr>
          <p:cNvPr id="4" name="Text 2"/>
          <p:cNvSpPr/>
          <p:nvPr/>
        </p:nvSpPr>
        <p:spPr>
          <a:xfrm>
            <a:off x="1508403" y="4499729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Support Availability</a:t>
            </a:r>
            <a:endParaRPr lang="en-US" sz="2250" dirty="0"/>
          </a:p>
        </p:txBody>
      </p:sp>
      <p:sp>
        <p:nvSpPr>
          <p:cNvPr id="5" name="Text 3"/>
          <p:cNvSpPr/>
          <p:nvPr/>
        </p:nvSpPr>
        <p:spPr>
          <a:xfrm>
            <a:off x="295454" y="5010983"/>
            <a:ext cx="398406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Round-the-clock support services to address any issues and ensure uninterrupted operation.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4687748" y="3376613"/>
            <a:ext cx="3020991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48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99%</a:t>
            </a:r>
            <a:endParaRPr lang="en-US" sz="4800" dirty="0"/>
          </a:p>
        </p:txBody>
      </p:sp>
      <p:sp>
        <p:nvSpPr>
          <p:cNvPr id="7" name="Text 5"/>
          <p:cNvSpPr/>
          <p:nvPr/>
        </p:nvSpPr>
        <p:spPr>
          <a:xfrm>
            <a:off x="5323046" y="4465526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Uptime Guarantee</a:t>
            </a:r>
            <a:endParaRPr lang="en-US" sz="2250" dirty="0"/>
          </a:p>
        </p:txBody>
      </p:sp>
      <p:sp>
        <p:nvSpPr>
          <p:cNvPr id="8" name="Text 6"/>
          <p:cNvSpPr/>
          <p:nvPr/>
        </p:nvSpPr>
        <p:spPr>
          <a:xfrm>
            <a:off x="4986427" y="5010983"/>
            <a:ext cx="398406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Ensuring a 99% uptime guarantee, minimizing disruptions and downtime for users.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767288" y="3376613"/>
            <a:ext cx="4894300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4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Continuous</a:t>
            </a:r>
            <a:r>
              <a:rPr lang="en-US" sz="64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 </a:t>
            </a:r>
            <a:r>
              <a:rPr lang="en-US" sz="4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Improvement</a:t>
            </a:r>
            <a:endParaRPr lang="en-US" sz="4000" dirty="0"/>
          </a:p>
        </p:txBody>
      </p:sp>
      <p:sp>
        <p:nvSpPr>
          <p:cNvPr id="10" name="Text 8"/>
          <p:cNvSpPr/>
          <p:nvPr/>
        </p:nvSpPr>
        <p:spPr>
          <a:xfrm>
            <a:off x="10084951" y="4499729"/>
            <a:ext cx="3169087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Software Enhancements</a:t>
            </a:r>
            <a:endParaRPr lang="en-US" sz="2250" dirty="0"/>
          </a:p>
        </p:txBody>
      </p:sp>
      <p:sp>
        <p:nvSpPr>
          <p:cNvPr id="11" name="Text 9"/>
          <p:cNvSpPr/>
          <p:nvPr/>
        </p:nvSpPr>
        <p:spPr>
          <a:xfrm>
            <a:off x="9677400" y="5010983"/>
            <a:ext cx="398418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Regular updates and enhancements to keep the software relevant and competitive in the market.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518</Words>
  <Application>Microsoft Office PowerPoint</Application>
  <PresentationFormat>Custom</PresentationFormat>
  <Paragraphs>77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Red Hat Text</vt:lpstr>
      <vt:lpstr>Roboto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melky vignan kandela</cp:lastModifiedBy>
  <cp:revision>5</cp:revision>
  <dcterms:created xsi:type="dcterms:W3CDTF">2025-02-18T08:32:36Z</dcterms:created>
  <dcterms:modified xsi:type="dcterms:W3CDTF">2025-10-28T01:48:45Z</dcterms:modified>
</cp:coreProperties>
</file>